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87" r:id="rId3"/>
    <p:sldId id="271" r:id="rId4"/>
    <p:sldId id="272" r:id="rId5"/>
    <p:sldId id="273" r:id="rId6"/>
    <p:sldId id="261" r:id="rId7"/>
    <p:sldId id="276" r:id="rId8"/>
    <p:sldId id="288" r:id="rId9"/>
    <p:sldId id="278" r:id="rId10"/>
    <p:sldId id="275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96" autoAdjust="0"/>
    <p:restoredTop sz="90775" autoAdjust="0"/>
  </p:normalViewPr>
  <p:slideViewPr>
    <p:cSldViewPr>
      <p:cViewPr varScale="1">
        <p:scale>
          <a:sx n="73" d="100"/>
          <a:sy n="73" d="100"/>
        </p:scale>
        <p:origin x="1109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131102-7D56-4FFD-BDB3-B75787E6EA0C}" type="datetimeFigureOut">
              <a:rPr lang="ko-KR" altLang="en-US" smtClean="0"/>
              <a:t>2017-11-02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FD31A-DF8C-4EC5-90D4-82C37490EF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5765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Decay</a:t>
            </a:r>
            <a:r>
              <a:rPr lang="ko-KR" altLang="en-US" dirty="0" smtClean="0"/>
              <a:t> </a:t>
            </a:r>
            <a:r>
              <a:rPr lang="en-US" altLang="ko-KR" dirty="0" smtClean="0"/>
              <a:t>type = </a:t>
            </a:r>
            <a:r>
              <a:rPr lang="ko-KR" altLang="en-US" dirty="0" smtClean="0"/>
              <a:t>붕괴</a:t>
            </a:r>
            <a:r>
              <a:rPr lang="en-US" altLang="ko-KR" dirty="0" smtClean="0"/>
              <a:t> </a:t>
            </a:r>
            <a:r>
              <a:rPr lang="ko-KR" altLang="en-US" dirty="0" smtClean="0"/>
              <a:t>유형</a:t>
            </a:r>
            <a:endParaRPr lang="en-US" altLang="ko-KR" dirty="0" smtClean="0"/>
          </a:p>
          <a:p>
            <a:r>
              <a:rPr lang="en-US" altLang="ko-KR" dirty="0" smtClean="0"/>
              <a:t>Radiation</a:t>
            </a:r>
            <a:r>
              <a:rPr lang="ko-KR" altLang="en-US" dirty="0" smtClean="0"/>
              <a:t> </a:t>
            </a:r>
            <a:r>
              <a:rPr lang="en-US" altLang="ko-KR" dirty="0" smtClean="0"/>
              <a:t>emitted = </a:t>
            </a:r>
            <a:r>
              <a:rPr lang="ko-KR" altLang="en-US" dirty="0" err="1" smtClean="0"/>
              <a:t>방출방사물</a:t>
            </a:r>
            <a:endParaRPr lang="en-US" altLang="ko-KR" dirty="0" smtClean="0"/>
          </a:p>
          <a:p>
            <a:r>
              <a:rPr lang="en-US" altLang="ko-KR" dirty="0" smtClean="0"/>
              <a:t>Generic</a:t>
            </a:r>
            <a:r>
              <a:rPr lang="en-US" altLang="ko-KR" baseline="0" dirty="0" smtClean="0"/>
              <a:t> equation =</a:t>
            </a:r>
            <a:r>
              <a:rPr lang="ko-KR" altLang="en-US" baseline="0" dirty="0" smtClean="0"/>
              <a:t>붕괴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반응</a:t>
            </a:r>
            <a:endParaRPr lang="en-US" altLang="ko-KR" baseline="0" dirty="0" smtClean="0"/>
          </a:p>
          <a:p>
            <a:r>
              <a:rPr lang="en-US" altLang="ko-KR" baseline="0" dirty="0" smtClean="0"/>
              <a:t>Model= </a:t>
            </a:r>
            <a:r>
              <a:rPr lang="ko-KR" altLang="en-US" baseline="0" dirty="0" smtClean="0"/>
              <a:t>모델</a:t>
            </a:r>
            <a:endParaRPr lang="en-US" altLang="ko-KR" baseline="0" dirty="0" smtClean="0"/>
          </a:p>
          <a:p>
            <a:r>
              <a:rPr lang="en-US" altLang="ko-KR" dirty="0" smtClean="0"/>
              <a:t>Alpha decay=</a:t>
            </a:r>
            <a:r>
              <a:rPr lang="ko-KR" altLang="en-US" dirty="0" smtClean="0"/>
              <a:t>알파</a:t>
            </a:r>
            <a:r>
              <a:rPr lang="en-US" altLang="ko-KR" dirty="0" smtClean="0"/>
              <a:t>, Parent=</a:t>
            </a:r>
            <a:r>
              <a:rPr lang="ko-KR" altLang="en-US" dirty="0" err="1" smtClean="0"/>
              <a:t>모원소</a:t>
            </a:r>
            <a:r>
              <a:rPr lang="en-US" altLang="ko-KR" dirty="0" smtClean="0"/>
              <a:t>, daughter=</a:t>
            </a:r>
            <a:r>
              <a:rPr lang="ko-KR" altLang="en-US" dirty="0" err="1" smtClean="0"/>
              <a:t>자원소</a:t>
            </a:r>
            <a:r>
              <a:rPr lang="en-US" altLang="ko-KR" dirty="0" smtClean="0"/>
              <a:t>, alpha particle=</a:t>
            </a:r>
            <a:r>
              <a:rPr lang="ko-KR" altLang="en-US" dirty="0" smtClean="0"/>
              <a:t>알파입자</a:t>
            </a:r>
            <a:endParaRPr lang="en-US" altLang="ko-KR" dirty="0" smtClean="0"/>
          </a:p>
          <a:p>
            <a:r>
              <a:rPr lang="en-US" altLang="ko-KR" dirty="0" smtClean="0"/>
              <a:t>Beta decay=</a:t>
            </a:r>
            <a:r>
              <a:rPr lang="ko-KR" altLang="en-US" dirty="0" smtClean="0"/>
              <a:t>베타</a:t>
            </a:r>
            <a:r>
              <a:rPr lang="en-US" altLang="ko-KR" dirty="0" smtClean="0"/>
              <a:t>, beta</a:t>
            </a:r>
            <a:r>
              <a:rPr lang="en-US" altLang="ko-KR" baseline="0" dirty="0" smtClean="0"/>
              <a:t> particle=</a:t>
            </a:r>
            <a:r>
              <a:rPr lang="ko-KR" altLang="en-US" baseline="0" dirty="0" smtClean="0"/>
              <a:t>베타입자</a:t>
            </a:r>
            <a:endParaRPr lang="en-US" altLang="ko-KR" baseline="0" dirty="0" smtClean="0"/>
          </a:p>
          <a:p>
            <a:r>
              <a:rPr lang="en-US" altLang="ko-KR" baseline="0" dirty="0" smtClean="0"/>
              <a:t>Positron emission=</a:t>
            </a:r>
            <a:r>
              <a:rPr lang="ko-KR" altLang="en-US" baseline="0" dirty="0" smtClean="0"/>
              <a:t>양전자</a:t>
            </a:r>
            <a:r>
              <a:rPr lang="en-US" altLang="ko-KR" baseline="0" dirty="0" smtClean="0"/>
              <a:t>, positron=</a:t>
            </a:r>
            <a:r>
              <a:rPr lang="ko-KR" altLang="en-US" baseline="0" dirty="0" smtClean="0"/>
              <a:t>양전자</a:t>
            </a:r>
            <a:endParaRPr lang="en-US" altLang="ko-KR" baseline="0" dirty="0" smtClean="0"/>
          </a:p>
          <a:p>
            <a:r>
              <a:rPr lang="en-US" altLang="ko-KR" baseline="0" dirty="0" smtClean="0"/>
              <a:t>Electron capture=</a:t>
            </a:r>
            <a:r>
              <a:rPr lang="ko-KR" altLang="en-US" baseline="0" dirty="0" smtClean="0"/>
              <a:t>전자포획</a:t>
            </a:r>
            <a:r>
              <a:rPr lang="en-US" altLang="ko-KR" baseline="0" dirty="0" smtClean="0"/>
              <a:t>, electron=</a:t>
            </a:r>
            <a:r>
              <a:rPr lang="ko-KR" altLang="en-US" baseline="0" dirty="0" smtClean="0"/>
              <a:t>전자 </a:t>
            </a:r>
            <a:r>
              <a:rPr lang="en-US" altLang="ko-KR" baseline="0" dirty="0" smtClean="0"/>
              <a:t>, X ray=X-</a:t>
            </a:r>
            <a:r>
              <a:rPr lang="ko-KR" altLang="en-US" baseline="0" dirty="0" smtClean="0"/>
              <a:t>선</a:t>
            </a:r>
            <a:endParaRPr lang="en-US" altLang="ko-KR" baseline="0" dirty="0" smtClean="0"/>
          </a:p>
          <a:p>
            <a:r>
              <a:rPr lang="en-US" altLang="ko-KR" baseline="0" dirty="0" smtClean="0"/>
              <a:t>Gamma emission=</a:t>
            </a:r>
            <a:r>
              <a:rPr lang="ko-KR" altLang="en-US" baseline="0" dirty="0" smtClean="0"/>
              <a:t>감마선 방출</a:t>
            </a:r>
            <a:r>
              <a:rPr lang="en-US" altLang="ko-KR" baseline="0" dirty="0" smtClean="0"/>
              <a:t>, </a:t>
            </a:r>
            <a:r>
              <a:rPr lang="en-US" altLang="ko-KR" baseline="0" dirty="0" err="1" smtClean="0"/>
              <a:t>relaxtion</a:t>
            </a:r>
            <a:r>
              <a:rPr lang="en-US" altLang="ko-KR" baseline="0" dirty="0" smtClean="0"/>
              <a:t>=</a:t>
            </a:r>
            <a:r>
              <a:rPr lang="ko-KR" altLang="en-US" baseline="0" dirty="0" smtClean="0"/>
              <a:t>이완</a:t>
            </a:r>
            <a:r>
              <a:rPr lang="en-US" altLang="ko-KR" baseline="0" dirty="0" smtClean="0"/>
              <a:t>, Gamma ray=</a:t>
            </a:r>
            <a:r>
              <a:rPr lang="ko-KR" altLang="en-US" baseline="0" dirty="0" smtClean="0"/>
              <a:t>감마선</a:t>
            </a:r>
            <a:endParaRPr lang="en-US" altLang="ko-KR" baseline="0" dirty="0" smtClean="0"/>
          </a:p>
          <a:p>
            <a:r>
              <a:rPr lang="en-US" altLang="ko-KR" baseline="0" dirty="0" smtClean="0"/>
              <a:t>Spontaneous fission=</a:t>
            </a:r>
            <a:r>
              <a:rPr lang="ko-KR" altLang="en-US" baseline="0" dirty="0" smtClean="0"/>
              <a:t>자발적 분열</a:t>
            </a:r>
            <a:r>
              <a:rPr lang="en-US" altLang="ko-KR" baseline="0" dirty="0" smtClean="0"/>
              <a:t>, Neutrons=</a:t>
            </a:r>
            <a:r>
              <a:rPr lang="ko-KR" altLang="en-US" baseline="0" dirty="0" smtClean="0"/>
              <a:t>중성자</a:t>
            </a:r>
            <a:r>
              <a:rPr lang="en-US" altLang="ko-KR" baseline="0" dirty="0" smtClean="0"/>
              <a:t>, energy=</a:t>
            </a:r>
            <a:r>
              <a:rPr lang="ko-KR" altLang="en-US" baseline="0" dirty="0" smtClean="0"/>
              <a:t>에너지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FD31A-DF8C-4EC5-90D4-82C37490EF1C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9745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The</a:t>
            </a:r>
            <a:r>
              <a:rPr lang="en-US" altLang="ko-KR" baseline="0" dirty="0" smtClean="0"/>
              <a:t> Electromagnetic spectrum=</a:t>
            </a:r>
            <a:r>
              <a:rPr lang="ko-KR" altLang="en-US" baseline="0" dirty="0" smtClean="0"/>
              <a:t>전자기파 스펙트럼</a:t>
            </a:r>
            <a:endParaRPr lang="en-US" altLang="ko-KR" baseline="0" dirty="0" smtClean="0"/>
          </a:p>
          <a:p>
            <a:r>
              <a:rPr lang="en-US" altLang="ko-KR" dirty="0" smtClean="0"/>
              <a:t>Penetrates</a:t>
            </a:r>
            <a:r>
              <a:rPr lang="en-US" altLang="ko-KR" baseline="0" dirty="0" smtClean="0"/>
              <a:t> ~=</a:t>
            </a:r>
            <a:r>
              <a:rPr lang="ko-KR" altLang="en-US" baseline="0" dirty="0" smtClean="0"/>
              <a:t>대기 투과 여부</a:t>
            </a:r>
            <a:endParaRPr lang="en-US" altLang="ko-KR" baseline="0" dirty="0" smtClean="0"/>
          </a:p>
          <a:p>
            <a:r>
              <a:rPr lang="en-US" altLang="ko-KR" baseline="0" dirty="0" smtClean="0"/>
              <a:t>Wavelength=</a:t>
            </a:r>
            <a:r>
              <a:rPr lang="ko-KR" altLang="en-US" baseline="0" dirty="0" smtClean="0"/>
              <a:t>파장</a:t>
            </a:r>
            <a:endParaRPr lang="en-US" altLang="ko-KR" baseline="0" dirty="0" smtClean="0"/>
          </a:p>
          <a:p>
            <a:r>
              <a:rPr lang="en-US" altLang="ko-KR" baseline="0" dirty="0" smtClean="0"/>
              <a:t>About the size of = </a:t>
            </a:r>
            <a:r>
              <a:rPr lang="ko-KR" altLang="en-US" baseline="0" dirty="0" smtClean="0"/>
              <a:t>대략 비슷한  크기</a:t>
            </a:r>
            <a:endParaRPr lang="en-US" altLang="ko-KR" baseline="0" dirty="0" smtClean="0"/>
          </a:p>
          <a:p>
            <a:r>
              <a:rPr lang="en-US" altLang="ko-KR" baseline="0" dirty="0" smtClean="0"/>
              <a:t>Buildings=</a:t>
            </a:r>
            <a:r>
              <a:rPr lang="ko-KR" altLang="en-US" baseline="0" dirty="0" smtClean="0"/>
              <a:t>빌딩</a:t>
            </a:r>
            <a:r>
              <a:rPr lang="en-US" altLang="ko-KR" baseline="0" dirty="0" smtClean="0"/>
              <a:t>, Humans=</a:t>
            </a:r>
            <a:r>
              <a:rPr lang="ko-KR" altLang="en-US" baseline="0" dirty="0" smtClean="0"/>
              <a:t>사람</a:t>
            </a:r>
            <a:r>
              <a:rPr lang="en-US" altLang="ko-KR" baseline="0" dirty="0" smtClean="0"/>
              <a:t>, Honey Bee=</a:t>
            </a:r>
            <a:r>
              <a:rPr lang="ko-KR" altLang="en-US" baseline="0" dirty="0" smtClean="0"/>
              <a:t>꿀벌</a:t>
            </a:r>
            <a:r>
              <a:rPr lang="en-US" altLang="ko-KR" baseline="0" dirty="0" smtClean="0"/>
              <a:t>, Pinpoint=</a:t>
            </a:r>
            <a:r>
              <a:rPr lang="ko-KR" altLang="en-US" baseline="0" dirty="0" smtClean="0"/>
              <a:t>바늘</a:t>
            </a:r>
            <a:r>
              <a:rPr lang="en-US" altLang="ko-KR" baseline="0" dirty="0" smtClean="0"/>
              <a:t>, Protozoans=</a:t>
            </a:r>
            <a:r>
              <a:rPr lang="ko-KR" altLang="en-US" baseline="0" dirty="0" err="1" smtClean="0"/>
              <a:t>프로토조아</a:t>
            </a:r>
            <a:r>
              <a:rPr lang="en-US" altLang="ko-KR" baseline="0" dirty="0" smtClean="0"/>
              <a:t>, Molecules=</a:t>
            </a:r>
            <a:r>
              <a:rPr lang="ko-KR" altLang="en-US" baseline="0" dirty="0" smtClean="0"/>
              <a:t>분자</a:t>
            </a:r>
            <a:r>
              <a:rPr lang="en-US" altLang="ko-KR" baseline="0" dirty="0" smtClean="0"/>
              <a:t>, Atoms=</a:t>
            </a:r>
            <a:r>
              <a:rPr lang="ko-KR" altLang="en-US" baseline="0" dirty="0" smtClean="0"/>
              <a:t>원자</a:t>
            </a:r>
            <a:r>
              <a:rPr lang="en-US" altLang="ko-KR" baseline="0" dirty="0" smtClean="0"/>
              <a:t>, Atomic nuclei=</a:t>
            </a:r>
            <a:r>
              <a:rPr lang="ko-KR" altLang="en-US" baseline="0" dirty="0" smtClean="0"/>
              <a:t>원자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핵</a:t>
            </a:r>
            <a:endParaRPr lang="en-US" altLang="ko-KR" baseline="0" dirty="0" smtClean="0"/>
          </a:p>
          <a:p>
            <a:r>
              <a:rPr lang="en-US" altLang="ko-KR" baseline="0" dirty="0" smtClean="0"/>
              <a:t>Frequency=</a:t>
            </a:r>
            <a:r>
              <a:rPr lang="ko-KR" altLang="en-US" baseline="0" dirty="0" smtClean="0"/>
              <a:t>진동수</a:t>
            </a:r>
            <a:endParaRPr lang="en-US" altLang="ko-KR" baseline="0" dirty="0" smtClean="0"/>
          </a:p>
          <a:p>
            <a:r>
              <a:rPr lang="en-US" altLang="ko-KR" baseline="0" dirty="0" smtClean="0"/>
              <a:t>Temperature of ~=</a:t>
            </a:r>
            <a:r>
              <a:rPr lang="ko-KR" altLang="en-US" baseline="0" dirty="0" smtClean="0"/>
              <a:t>해당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파장 방출 </a:t>
            </a:r>
            <a:r>
              <a:rPr lang="ko-KR" altLang="en-US" baseline="0" dirty="0" err="1" smtClean="0"/>
              <a:t>흑체</a:t>
            </a:r>
            <a:r>
              <a:rPr lang="ko-KR" altLang="en-US" baseline="0" dirty="0" smtClean="0"/>
              <a:t> 온도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FD31A-DF8C-4EC5-90D4-82C37490EF1C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1036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HIGH</a:t>
            </a:r>
            <a:r>
              <a:rPr lang="en-US" altLang="ko-KR" baseline="0" dirty="0" smtClean="0"/>
              <a:t> RISK=</a:t>
            </a:r>
            <a:r>
              <a:rPr lang="ko-KR" altLang="en-US" baseline="0" dirty="0" smtClean="0"/>
              <a:t>매우 위험</a:t>
            </a:r>
            <a:endParaRPr lang="en-US" altLang="ko-KR" baseline="0" dirty="0" smtClean="0"/>
          </a:p>
          <a:p>
            <a:r>
              <a:rPr lang="en-US" altLang="ko-KR" dirty="0" smtClean="0"/>
              <a:t>MODERATE</a:t>
            </a:r>
            <a:r>
              <a:rPr lang="ko-KR" altLang="en-US" dirty="0" smtClean="0"/>
              <a:t> </a:t>
            </a:r>
            <a:r>
              <a:rPr lang="en-US" altLang="ko-KR" dirty="0" smtClean="0"/>
              <a:t>RISK=</a:t>
            </a:r>
            <a:r>
              <a:rPr lang="ko-KR" altLang="en-US" dirty="0" smtClean="0"/>
              <a:t>위험</a:t>
            </a:r>
            <a:endParaRPr lang="en-US" altLang="ko-KR" dirty="0" smtClean="0"/>
          </a:p>
          <a:p>
            <a:r>
              <a:rPr lang="en-US" altLang="ko-KR" dirty="0" smtClean="0"/>
              <a:t>TOLERABLE LEVELS=</a:t>
            </a:r>
            <a:r>
              <a:rPr lang="ko-KR" altLang="en-US" dirty="0" smtClean="0"/>
              <a:t>허용 수준</a:t>
            </a:r>
            <a:endParaRPr lang="en-US" altLang="ko-KR" dirty="0" smtClean="0"/>
          </a:p>
          <a:p>
            <a:r>
              <a:rPr lang="en-US" altLang="ko-KR" dirty="0" smtClean="0"/>
              <a:t>Radiation</a:t>
            </a:r>
            <a:r>
              <a:rPr lang="en-US" altLang="ko-KR" baseline="0" dirty="0" smtClean="0"/>
              <a:t> effects=</a:t>
            </a:r>
            <a:r>
              <a:rPr lang="ko-KR" altLang="en-US" baseline="0" dirty="0" smtClean="0"/>
              <a:t>방사능의 영향</a:t>
            </a:r>
            <a:endParaRPr lang="en-US" altLang="ko-KR" baseline="0" dirty="0" smtClean="0"/>
          </a:p>
          <a:p>
            <a:r>
              <a:rPr lang="en-US" altLang="ko-KR" baseline="0" dirty="0" smtClean="0"/>
              <a:t>Measurements~ = </a:t>
            </a:r>
            <a:r>
              <a:rPr lang="ko-KR" altLang="en-US" baseline="0" dirty="0" smtClean="0"/>
              <a:t>측정 단위는 </a:t>
            </a:r>
            <a:r>
              <a:rPr lang="en-US" altLang="ko-KR" baseline="0" dirty="0" err="1" smtClean="0"/>
              <a:t>milisivert</a:t>
            </a:r>
            <a:r>
              <a:rPr lang="en-US" altLang="ko-KR" baseline="0" dirty="0" smtClean="0"/>
              <a:t>(</a:t>
            </a:r>
            <a:r>
              <a:rPr lang="en-US" altLang="ko-KR" baseline="0" dirty="0" err="1" smtClean="0"/>
              <a:t>mSv</a:t>
            </a:r>
            <a:r>
              <a:rPr lang="en-US" altLang="ko-KR" baseline="0" dirty="0" smtClean="0"/>
              <a:t>). </a:t>
            </a:r>
            <a:r>
              <a:rPr lang="ko-KR" altLang="en-US" baseline="0" dirty="0" smtClean="0"/>
              <a:t>피폭은</a:t>
            </a:r>
            <a:r>
              <a:rPr lang="en-US" altLang="ko-KR" baseline="0" dirty="0" smtClean="0"/>
              <a:t> </a:t>
            </a:r>
            <a:r>
              <a:rPr lang="ko-KR" altLang="en-US" baseline="0" dirty="0" err="1" smtClean="0"/>
              <a:t>누적량</a:t>
            </a:r>
            <a:endParaRPr lang="en-US" altLang="ko-KR" baseline="0" dirty="0" smtClean="0"/>
          </a:p>
          <a:p>
            <a:r>
              <a:rPr lang="en-US" altLang="ko-KR" baseline="0" dirty="0" smtClean="0"/>
              <a:t>Potentially fatal~=</a:t>
            </a:r>
            <a:r>
              <a:rPr lang="ko-KR" altLang="en-US" baseline="0" dirty="0" smtClean="0"/>
              <a:t>잠재적으로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치명적</a:t>
            </a:r>
            <a:endParaRPr lang="en-US" altLang="ko-KR" baseline="0" dirty="0" smtClean="0"/>
          </a:p>
          <a:p>
            <a:r>
              <a:rPr lang="en-US" altLang="ko-KR" baseline="0" dirty="0" smtClean="0"/>
              <a:t>Much higher~ =</a:t>
            </a:r>
            <a:r>
              <a:rPr lang="ko-KR" altLang="en-US" baseline="0" dirty="0" smtClean="0"/>
              <a:t>나중에 암 발병 위험성 매우 높음</a:t>
            </a:r>
            <a:endParaRPr lang="en-US" altLang="ko-KR" baseline="0" dirty="0" smtClean="0"/>
          </a:p>
          <a:p>
            <a:r>
              <a:rPr lang="en-US" altLang="ko-KR" baseline="0" dirty="0" smtClean="0"/>
              <a:t>Fatal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within days=</a:t>
            </a:r>
            <a:r>
              <a:rPr lang="ko-KR" altLang="en-US" baseline="0" dirty="0" smtClean="0"/>
              <a:t>며칠 내로 사망</a:t>
            </a:r>
            <a:endParaRPr lang="en-US" altLang="ko-KR" baseline="0" dirty="0" smtClean="0"/>
          </a:p>
          <a:p>
            <a:r>
              <a:rPr lang="en-US" altLang="ko-KR" baseline="0" dirty="0" smtClean="0"/>
              <a:t>Would kill~=</a:t>
            </a:r>
            <a:r>
              <a:rPr lang="ko-KR" altLang="en-US" baseline="0" dirty="0" smtClean="0"/>
              <a:t>한달 내 반 수 이상 죽음</a:t>
            </a:r>
            <a:endParaRPr lang="en-US" altLang="ko-KR" baseline="0" dirty="0" smtClean="0"/>
          </a:p>
          <a:p>
            <a:r>
              <a:rPr lang="en-US" altLang="ko-KR" baseline="0" dirty="0" smtClean="0"/>
              <a:t>Acute radiation sickness=</a:t>
            </a:r>
            <a:r>
              <a:rPr lang="ko-KR" altLang="en-US" baseline="0" dirty="0" smtClean="0"/>
              <a:t>심한 피폭 후유증</a:t>
            </a:r>
            <a:endParaRPr lang="en-US" altLang="ko-KR" baseline="0" dirty="0" smtClean="0"/>
          </a:p>
          <a:p>
            <a:r>
              <a:rPr lang="en-US" altLang="ko-KR" baseline="0" dirty="0" smtClean="0"/>
              <a:t>No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immediate symptoms~=</a:t>
            </a:r>
            <a:r>
              <a:rPr lang="ko-KR" altLang="en-US" baseline="0" dirty="0" smtClean="0"/>
              <a:t>즉각적 징후는 없으나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나중에 심한 후유증 겪을 가능성 큼</a:t>
            </a:r>
            <a:endParaRPr lang="en-US" altLang="ko-KR" baseline="0" dirty="0" smtClean="0"/>
          </a:p>
          <a:p>
            <a:r>
              <a:rPr lang="en-US" altLang="ko-KR" baseline="0" dirty="0" smtClean="0"/>
              <a:t>5% higher chance~= </a:t>
            </a:r>
            <a:r>
              <a:rPr lang="ko-KR" altLang="en-US" baseline="0" dirty="0" smtClean="0"/>
              <a:t>암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발병 확률 </a:t>
            </a:r>
            <a:r>
              <a:rPr lang="en-US" altLang="ko-KR" baseline="0" dirty="0" smtClean="0"/>
              <a:t>5% </a:t>
            </a:r>
            <a:r>
              <a:rPr lang="ko-KR" altLang="en-US" baseline="0" dirty="0" smtClean="0"/>
              <a:t>높음</a:t>
            </a:r>
            <a:endParaRPr lang="en-US" altLang="ko-KR" baseline="0" dirty="0" smtClean="0"/>
          </a:p>
          <a:p>
            <a:r>
              <a:rPr lang="en-US" altLang="ko-KR" baseline="0" dirty="0" smtClean="0"/>
              <a:t>Highest hourly~ =</a:t>
            </a:r>
            <a:r>
              <a:rPr lang="ko-KR" altLang="en-US" baseline="0" dirty="0" err="1" smtClean="0"/>
              <a:t>후쿠시마에서</a:t>
            </a:r>
            <a:r>
              <a:rPr lang="ko-KR" altLang="en-US" baseline="0" dirty="0" smtClean="0"/>
              <a:t> 기록된 최고 시간당 피폭량</a:t>
            </a:r>
            <a:r>
              <a:rPr lang="en-US" altLang="ko-KR" baseline="0" dirty="0" smtClean="0"/>
              <a:t>, 4</a:t>
            </a:r>
            <a:r>
              <a:rPr lang="ko-KR" altLang="en-US" baseline="0" dirty="0" smtClean="0"/>
              <a:t>시간 노출되면 피폭증세 나타남</a:t>
            </a:r>
            <a:endParaRPr lang="en-US" altLang="ko-KR" baseline="0" dirty="0" smtClean="0"/>
          </a:p>
          <a:p>
            <a:r>
              <a:rPr lang="en-US" altLang="ko-KR" baseline="0" dirty="0" smtClean="0"/>
              <a:t>Level at which higher~=</a:t>
            </a:r>
            <a:r>
              <a:rPr lang="ko-KR" altLang="en-US" baseline="0" dirty="0" smtClean="0"/>
              <a:t>더 높은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암 발병률이 처음 인지되는 레벨</a:t>
            </a:r>
            <a:endParaRPr lang="en-US" altLang="ko-KR" baseline="0" dirty="0" smtClean="0"/>
          </a:p>
          <a:p>
            <a:r>
              <a:rPr lang="en-US" altLang="ko-KR" baseline="0" dirty="0" smtClean="0"/>
              <a:t>No symptoms~=</a:t>
            </a:r>
            <a:r>
              <a:rPr lang="ko-KR" altLang="en-US" baseline="0" dirty="0" smtClean="0"/>
              <a:t>증세 없음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암 발병률 높을 위험성 감지 안됨</a:t>
            </a:r>
            <a:endParaRPr lang="en-US" altLang="ko-KR" baseline="0" dirty="0" smtClean="0"/>
          </a:p>
          <a:p>
            <a:r>
              <a:rPr lang="en-US" altLang="ko-KR" baseline="0" dirty="0" smtClean="0"/>
              <a:t>Yearly limit~=</a:t>
            </a:r>
            <a:r>
              <a:rPr lang="ko-KR" altLang="en-US" baseline="0" dirty="0" smtClean="0"/>
              <a:t>핵 종사자 년간 피폭량 </a:t>
            </a:r>
            <a:r>
              <a:rPr lang="ko-KR" altLang="en-US" baseline="0" dirty="0" err="1" smtClean="0"/>
              <a:t>제한값</a:t>
            </a:r>
            <a:endParaRPr lang="en-US" altLang="ko-KR" baseline="0" dirty="0" smtClean="0"/>
          </a:p>
          <a:p>
            <a:r>
              <a:rPr lang="en-US" altLang="ko-KR" baseline="0" dirty="0" smtClean="0"/>
              <a:t>Average dose from a ~=</a:t>
            </a:r>
            <a:r>
              <a:rPr lang="ko-KR" altLang="en-US" baseline="0" dirty="0" smtClean="0"/>
              <a:t>전신 </a:t>
            </a:r>
            <a:r>
              <a:rPr lang="en-US" altLang="ko-KR" baseline="0" dirty="0" smtClean="0"/>
              <a:t>CT </a:t>
            </a:r>
            <a:r>
              <a:rPr lang="ko-KR" altLang="en-US" baseline="0" dirty="0" err="1" smtClean="0"/>
              <a:t>촬영시</a:t>
            </a:r>
            <a:r>
              <a:rPr lang="ko-KR" altLang="en-US" baseline="0" dirty="0" smtClean="0"/>
              <a:t> 받는 평균 피폭량</a:t>
            </a:r>
            <a:endParaRPr lang="en-US" altLang="ko-KR" baseline="0" dirty="0" smtClean="0"/>
          </a:p>
          <a:p>
            <a:r>
              <a:rPr lang="en-US" altLang="ko-KR" baseline="0" dirty="0" smtClean="0"/>
              <a:t>Yearly dose for airline crews=</a:t>
            </a:r>
            <a:r>
              <a:rPr lang="ko-KR" altLang="en-US" baseline="0" dirty="0" smtClean="0"/>
              <a:t>비행기 승무원 년간 피폭량</a:t>
            </a:r>
            <a:endParaRPr lang="en-US" altLang="ko-KR" baseline="0" dirty="0" smtClean="0"/>
          </a:p>
          <a:p>
            <a:r>
              <a:rPr lang="en-US" altLang="ko-KR" baseline="0" dirty="0" smtClean="0"/>
              <a:t>Single mammogram=1</a:t>
            </a:r>
            <a:r>
              <a:rPr lang="ko-KR" altLang="en-US" baseline="0" dirty="0" smtClean="0"/>
              <a:t>회 유방 </a:t>
            </a:r>
            <a:r>
              <a:rPr lang="en-US" altLang="ko-KR" baseline="0" dirty="0" smtClean="0"/>
              <a:t>X</a:t>
            </a:r>
            <a:r>
              <a:rPr lang="ko-KR" altLang="en-US" baseline="0" dirty="0" smtClean="0"/>
              <a:t>선 </a:t>
            </a:r>
            <a:r>
              <a:rPr lang="ko-KR" altLang="en-US" baseline="0" dirty="0" err="1" smtClean="0"/>
              <a:t>사진량</a:t>
            </a:r>
            <a:endParaRPr lang="en-US" altLang="ko-KR" baseline="0" dirty="0" smtClean="0"/>
          </a:p>
          <a:p>
            <a:r>
              <a:rPr lang="en-US" altLang="ko-KR" baseline="0" dirty="0" smtClean="0"/>
              <a:t>Average yearly background~=</a:t>
            </a:r>
            <a:r>
              <a:rPr lang="ko-KR" altLang="en-US" baseline="0" dirty="0" smtClean="0"/>
              <a:t>영국에서의 </a:t>
            </a:r>
            <a:r>
              <a:rPr lang="en-US" altLang="ko-KR" baseline="0" dirty="0" smtClean="0"/>
              <a:t>1</a:t>
            </a:r>
            <a:r>
              <a:rPr lang="ko-KR" altLang="en-US" baseline="0" dirty="0" smtClean="0"/>
              <a:t>년치 바탕 피폭량</a:t>
            </a:r>
            <a:endParaRPr lang="en-US" altLang="ko-KR" baseline="0" dirty="0" smtClean="0"/>
          </a:p>
          <a:p>
            <a:r>
              <a:rPr lang="en-US" altLang="ko-KR" baseline="0" dirty="0" smtClean="0"/>
              <a:t>Single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chest~=1</a:t>
            </a:r>
            <a:r>
              <a:rPr lang="ko-KR" altLang="en-US" baseline="0" dirty="0" smtClean="0"/>
              <a:t>회 가슴 </a:t>
            </a:r>
            <a:r>
              <a:rPr lang="en-US" altLang="ko-KR" baseline="0" dirty="0" smtClean="0"/>
              <a:t>X</a:t>
            </a:r>
            <a:r>
              <a:rPr lang="ko-KR" altLang="en-US" baseline="0" dirty="0" smtClean="0"/>
              <a:t>선 </a:t>
            </a:r>
            <a:r>
              <a:rPr lang="ko-KR" altLang="en-US" baseline="0" dirty="0" err="1" smtClean="0"/>
              <a:t>사진량</a:t>
            </a:r>
            <a:endParaRPr lang="en-US" altLang="ko-KR" baseline="0" dirty="0" smtClean="0"/>
          </a:p>
          <a:p>
            <a:r>
              <a:rPr lang="en-US" altLang="ko-KR" baseline="0" dirty="0" smtClean="0"/>
              <a:t>EYES High doses~=</a:t>
            </a:r>
            <a:r>
              <a:rPr lang="ko-KR" altLang="en-US" baseline="0" dirty="0" smtClean="0"/>
              <a:t>눈</a:t>
            </a:r>
            <a:r>
              <a:rPr lang="en-US" altLang="ko-KR" baseline="0" dirty="0" smtClean="0"/>
              <a:t>: </a:t>
            </a:r>
            <a:r>
              <a:rPr lang="ko-KR" altLang="en-US" baseline="0" dirty="0" smtClean="0"/>
              <a:t>다량의 피폭으로 백내장이 생길 수 있음</a:t>
            </a:r>
            <a:endParaRPr lang="en-US" altLang="ko-KR" baseline="0" dirty="0" smtClean="0"/>
          </a:p>
          <a:p>
            <a:r>
              <a:rPr lang="en-US" altLang="ko-KR" baseline="0" dirty="0" smtClean="0"/>
              <a:t>THYROID Hormone glands~=</a:t>
            </a:r>
            <a:r>
              <a:rPr lang="ko-KR" altLang="en-US" baseline="0" dirty="0" smtClean="0"/>
              <a:t>갑상선</a:t>
            </a:r>
            <a:r>
              <a:rPr lang="en-US" altLang="ko-KR" baseline="0" dirty="0" smtClean="0"/>
              <a:t>; </a:t>
            </a:r>
            <a:r>
              <a:rPr lang="ko-KR" altLang="en-US" baseline="0" dirty="0" smtClean="0"/>
              <a:t>호르몬 </a:t>
            </a:r>
            <a:r>
              <a:rPr lang="ko-KR" altLang="en-US" baseline="0" dirty="0" err="1" smtClean="0"/>
              <a:t>분비샘에</a:t>
            </a:r>
            <a:r>
              <a:rPr lang="ko-KR" altLang="en-US" baseline="0" dirty="0" smtClean="0"/>
              <a:t> 암 발병 가능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갑상선에 방사능 아이오딘 집적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어린이 특히 위험</a:t>
            </a:r>
            <a:endParaRPr lang="en-US" altLang="ko-KR" baseline="0" dirty="0" smtClean="0"/>
          </a:p>
          <a:p>
            <a:r>
              <a:rPr lang="en-US" altLang="ko-KR" baseline="0" dirty="0" smtClean="0"/>
              <a:t>LUNGS Vulnerable~=</a:t>
            </a:r>
            <a:r>
              <a:rPr lang="ko-KR" altLang="en-US" baseline="0" dirty="0" smtClean="0"/>
              <a:t>폐</a:t>
            </a:r>
            <a:r>
              <a:rPr lang="en-US" altLang="ko-KR" baseline="0" dirty="0" smtClean="0"/>
              <a:t>: </a:t>
            </a:r>
            <a:r>
              <a:rPr lang="ko-KR" altLang="en-US" baseline="0" dirty="0" smtClean="0"/>
              <a:t>방사능 물질 흡입했을 때 </a:t>
            </a:r>
            <a:r>
              <a:rPr lang="en-US" altLang="ko-KR" baseline="0" dirty="0" smtClean="0"/>
              <a:t>DNS </a:t>
            </a:r>
            <a:r>
              <a:rPr lang="ko-KR" altLang="en-US" baseline="0" dirty="0" smtClean="0"/>
              <a:t>손상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가능</a:t>
            </a:r>
            <a:endParaRPr lang="en-US" altLang="ko-KR" baseline="0" dirty="0" smtClean="0"/>
          </a:p>
          <a:p>
            <a:r>
              <a:rPr lang="en-US" altLang="ko-KR" baseline="0" dirty="0" smtClean="0"/>
              <a:t>STOMACH Vulnerable if~ =</a:t>
            </a:r>
            <a:r>
              <a:rPr lang="ko-KR" altLang="en-US" baseline="0" dirty="0" smtClean="0"/>
              <a:t>위</a:t>
            </a:r>
            <a:r>
              <a:rPr lang="en-US" altLang="ko-KR" baseline="0" dirty="0" smtClean="0"/>
              <a:t>: </a:t>
            </a:r>
            <a:r>
              <a:rPr lang="ko-KR" altLang="en-US" baseline="0" dirty="0" smtClean="0"/>
              <a:t>방사능 물질 섭취했을 때 위험</a:t>
            </a:r>
            <a:endParaRPr lang="en-US" altLang="ko-KR" baseline="0" dirty="0" smtClean="0"/>
          </a:p>
          <a:p>
            <a:r>
              <a:rPr lang="en-US" altLang="ko-KR" baseline="0" dirty="0" smtClean="0"/>
              <a:t>REPRODUCTIVE ORGANS High doses can~=</a:t>
            </a:r>
            <a:r>
              <a:rPr lang="ko-KR" altLang="en-US" baseline="0" dirty="0" smtClean="0"/>
              <a:t>생식기</a:t>
            </a:r>
            <a:r>
              <a:rPr lang="en-US" altLang="ko-KR" baseline="0" dirty="0" smtClean="0"/>
              <a:t>: </a:t>
            </a:r>
            <a:r>
              <a:rPr lang="ko-KR" altLang="en-US" baseline="0" dirty="0" smtClean="0"/>
              <a:t>높은 피폭으로 </a:t>
            </a:r>
            <a:r>
              <a:rPr lang="ko-KR" altLang="en-US" baseline="0" dirty="0" err="1" smtClean="0"/>
              <a:t>불능될</a:t>
            </a:r>
            <a:r>
              <a:rPr lang="ko-KR" altLang="en-US" baseline="0" dirty="0" smtClean="0"/>
              <a:t> 수 있음</a:t>
            </a:r>
            <a:endParaRPr lang="en-US" altLang="ko-KR" baseline="0" dirty="0" smtClean="0"/>
          </a:p>
          <a:p>
            <a:r>
              <a:rPr lang="en-US" altLang="ko-KR" baseline="0" dirty="0" smtClean="0"/>
              <a:t>SKIN ~= </a:t>
            </a:r>
            <a:r>
              <a:rPr lang="ko-KR" altLang="en-US" baseline="0" dirty="0" smtClean="0"/>
              <a:t>피부</a:t>
            </a:r>
            <a:r>
              <a:rPr lang="en-US" altLang="ko-KR" baseline="0" dirty="0" smtClean="0"/>
              <a:t>: </a:t>
            </a:r>
            <a:r>
              <a:rPr lang="ko-KR" altLang="en-US" baseline="0" dirty="0" err="1" smtClean="0"/>
              <a:t>적변</a:t>
            </a:r>
            <a:r>
              <a:rPr lang="ko-KR" altLang="en-US" baseline="0" dirty="0" smtClean="0"/>
              <a:t> 및 탈 수 있음</a:t>
            </a:r>
            <a:endParaRPr lang="en-US" altLang="ko-KR" baseline="0" dirty="0" smtClean="0"/>
          </a:p>
          <a:p>
            <a:r>
              <a:rPr lang="en-US" altLang="ko-KR" baseline="0" dirty="0" smtClean="0"/>
              <a:t>BONE MARROW~=</a:t>
            </a:r>
            <a:r>
              <a:rPr lang="ko-KR" altLang="en-US" baseline="0" dirty="0" smtClean="0"/>
              <a:t>골수</a:t>
            </a:r>
            <a:r>
              <a:rPr lang="en-US" altLang="ko-KR" baseline="0" dirty="0" smtClean="0"/>
              <a:t>: </a:t>
            </a:r>
            <a:r>
              <a:rPr lang="ko-KR" altLang="en-US" baseline="0" dirty="0" smtClean="0"/>
              <a:t>백혈병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및 기타 </a:t>
            </a:r>
            <a:r>
              <a:rPr lang="ko-KR" altLang="en-US" baseline="0" dirty="0" err="1" smtClean="0"/>
              <a:t>면역계</a:t>
            </a:r>
            <a:r>
              <a:rPr lang="ko-KR" altLang="en-US" baseline="0" dirty="0" smtClean="0"/>
              <a:t> 발병 가능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FD31A-DF8C-4EC5-90D4-82C37490EF1C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8227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FD31A-DF8C-4EC5-90D4-82C37490EF1C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9288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FD31A-DF8C-4EC5-90D4-82C37490EF1C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1603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Inhalation of Radon Decay Products=</a:t>
            </a:r>
            <a:r>
              <a:rPr lang="ko-KR" altLang="en-US" dirty="0" err="1" smtClean="0"/>
              <a:t>라돈</a:t>
            </a:r>
            <a:r>
              <a:rPr lang="ko-KR" altLang="en-US" dirty="0" smtClean="0"/>
              <a:t> 붕괴 자원소의 흡입</a:t>
            </a:r>
            <a:endParaRPr lang="en-US" altLang="ko-KR" dirty="0" smtClean="0"/>
          </a:p>
          <a:p>
            <a:r>
              <a:rPr lang="en-US" altLang="ko-KR" dirty="0" smtClean="0"/>
              <a:t>Alpha particle=</a:t>
            </a:r>
            <a:r>
              <a:rPr lang="ko-KR" altLang="en-US" dirty="0" smtClean="0"/>
              <a:t>알파 입자</a:t>
            </a:r>
            <a:endParaRPr lang="en-US" altLang="ko-KR" dirty="0" smtClean="0"/>
          </a:p>
          <a:p>
            <a:r>
              <a:rPr lang="en-US" altLang="ko-KR" dirty="0" smtClean="0"/>
              <a:t>Radiation</a:t>
            </a:r>
            <a:r>
              <a:rPr lang="en-US" altLang="ko-KR" baseline="0" dirty="0" smtClean="0"/>
              <a:t> damage to DNA=</a:t>
            </a:r>
            <a:r>
              <a:rPr lang="ko-KR" altLang="en-US" baseline="0" dirty="0" smtClean="0"/>
              <a:t>방사선에 의한 </a:t>
            </a:r>
            <a:r>
              <a:rPr lang="en-US" altLang="ko-KR" baseline="0" dirty="0" smtClean="0"/>
              <a:t>DNA  </a:t>
            </a:r>
            <a:r>
              <a:rPr lang="ko-KR" altLang="en-US" baseline="0" dirty="0" smtClean="0"/>
              <a:t>손상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FD31A-DF8C-4EC5-90D4-82C37490EF1C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4440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2017-11-02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2017-11-02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147248" cy="1371600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2-6.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방사능과 환경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2-6-1.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방사능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(radioactivity)</a:t>
            </a:r>
          </a:p>
          <a:p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원자핵의 붕괴</a:t>
            </a:r>
            <a:r>
              <a:rPr lang="en-US" altLang="ko-KR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(decay)</a:t>
            </a:r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로 인해 전자기파를 방사하는 것</a:t>
            </a:r>
            <a:r>
              <a:rPr lang="en-US" altLang="ko-KR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그 능력</a:t>
            </a:r>
            <a:endParaRPr lang="en-US" altLang="ko-KR" sz="2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endParaRPr lang="en-US" altLang="ko-KR" sz="2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붕괴</a:t>
            </a:r>
            <a:r>
              <a:rPr lang="en-US" altLang="ko-KR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방사능 붕괴</a:t>
            </a:r>
            <a:r>
              <a:rPr lang="en-US" altLang="ko-KR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): </a:t>
            </a:r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불안정한 핵 내의 중성자나 양성자가 다른 것으로 전이하면서 기존의 핵을 다른 원소의 핵으로 바꾸는 것</a:t>
            </a:r>
            <a:r>
              <a:rPr lang="en-US" altLang="ko-KR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3543300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755576" y="414908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바닥의 갈라진 틈</a:t>
            </a:r>
            <a:endParaRPr 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구조물의 틈</a:t>
            </a:r>
            <a:endParaRPr 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벽의 깨진 틈</a:t>
            </a:r>
            <a:endParaRPr 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마루와 바닥 사이의 빈 공간</a:t>
            </a:r>
            <a:endParaRPr 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배관 틈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6.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벽 내 빈 공간</a:t>
            </a:r>
            <a:endParaRPr 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7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수도</a:t>
            </a:r>
            <a:endParaRPr 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23528" y="638132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http://www.epa.gov/radon/pubs/citguide.html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503663" y="107340"/>
            <a:ext cx="40799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라돈은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어떻게 우리 집으로 침투하나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628800"/>
            <a:ext cx="4286250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4698252" y="5026242"/>
            <a:ext cx="383418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http://www.grundyhealth.org/newsite/radon.shtml</a:t>
            </a:r>
          </a:p>
        </p:txBody>
      </p:sp>
    </p:spTree>
    <p:extLst>
      <p:ext uri="{BB962C8B-B14F-4D97-AF65-F5344CB8AC3E}">
        <p14:creationId xmlns:p14="http://schemas.microsoft.com/office/powerpoint/2010/main" val="125454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92696"/>
            <a:ext cx="4003129" cy="45599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3421" y="32336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원자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1693421" y="5805264"/>
            <a:ext cx="5694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https://commons.wikimedia.org/wiki/Atom#/media/File:Stylised_atom_with_three_Bohr_model_orbits_and_stylised_nucleus.svg</a:t>
            </a:r>
            <a:endParaRPr lang="ko-KR" alt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228184" y="297267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양자</a:t>
            </a:r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016586" y="465313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중성자</a:t>
            </a:r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5364088" y="124530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전자</a:t>
            </a:r>
            <a:endParaRPr lang="ko-KR" alt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4716016" y="3157339"/>
            <a:ext cx="15121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 flipH="1">
            <a:off x="2987824" y="3342005"/>
            <a:ext cx="1353492" cy="1311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3698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88640"/>
            <a:ext cx="7620000" cy="5937523"/>
          </a:xfrm>
        </p:spPr>
        <p:txBody>
          <a:bodyPr/>
          <a:lstStyle/>
          <a:p>
            <a:r>
              <a:rPr lang="en-US" dirty="0" smtClean="0"/>
              <a:t>2-6-2. </a:t>
            </a:r>
            <a:r>
              <a:rPr lang="ko-KR" altLang="en-US" dirty="0" smtClean="0"/>
              <a:t>방사능 붕괴의 유형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719" y="620688"/>
            <a:ext cx="5959609" cy="58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115616" y="6446150"/>
            <a:ext cx="74888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http://chemwiki.ucdavis.edu/Under_Construction/Lardbucket/Chapter_20/20.2_Nuclear_Reactions</a:t>
            </a:r>
          </a:p>
        </p:txBody>
      </p:sp>
    </p:spTree>
    <p:extLst>
      <p:ext uri="{BB962C8B-B14F-4D97-AF65-F5344CB8AC3E}">
        <p14:creationId xmlns:p14="http://schemas.microsoft.com/office/powerpoint/2010/main" val="76507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1"/>
            <a:ext cx="4176464" cy="597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299" y="116631"/>
            <a:ext cx="2983694" cy="4757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989454" y="6309320"/>
            <a:ext cx="58143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http://metadata.berkeley.edu/nuclear-forensics/Decay%20Chains.html</a:t>
            </a:r>
          </a:p>
        </p:txBody>
      </p:sp>
    </p:spTree>
    <p:extLst>
      <p:ext uri="{BB962C8B-B14F-4D97-AF65-F5344CB8AC3E}">
        <p14:creationId xmlns:p14="http://schemas.microsoft.com/office/powerpoint/2010/main" val="1115821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12" y="387668"/>
            <a:ext cx="7975426" cy="5703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44624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E=</a:t>
            </a:r>
            <a:r>
              <a:rPr lang="en-US" dirty="0" err="1" smtClean="0"/>
              <a:t>h</a:t>
            </a:r>
            <a:r>
              <a:rPr lang="en-US" dirty="0" err="1" smtClean="0">
                <a:latin typeface="Symbol" panose="05050102010706020507" pitchFamily="18" charset="2"/>
              </a:rPr>
              <a:t>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hc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l</a:t>
            </a:r>
            <a:endParaRPr lang="en-US" dirty="0">
              <a:latin typeface="Symbol" panose="05050102010706020507" pitchFamily="18" charset="2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1403648" y="6091507"/>
            <a:ext cx="64624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http://mynasadata.larc.nasa.gov/science-processes/electromagnetic-diagram/</a:t>
            </a:r>
          </a:p>
        </p:txBody>
      </p:sp>
    </p:spTree>
    <p:extLst>
      <p:ext uri="{BB962C8B-B14F-4D97-AF65-F5344CB8AC3E}">
        <p14:creationId xmlns:p14="http://schemas.microsoft.com/office/powerpoint/2010/main" val="49398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476672"/>
            <a:ext cx="7620000" cy="5649491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2-6-3. </a:t>
            </a:r>
            <a:r>
              <a:rPr lang="ko-KR" altLang="en-US" sz="3200" dirty="0" smtClean="0"/>
              <a:t>방사능의 위험성</a:t>
            </a:r>
            <a:endParaRPr lang="en-US" altLang="ko-KR" sz="3200" dirty="0" smtClean="0"/>
          </a:p>
          <a:p>
            <a:endParaRPr lang="en-US" altLang="ko-KR" dirty="0" smtClean="0"/>
          </a:p>
          <a:p>
            <a:pPr lvl="1" indent="0">
              <a:buNone/>
            </a:pPr>
            <a:endParaRPr lang="en-US" altLang="ko-KR" sz="2800" b="0" dirty="0" smtClean="0"/>
          </a:p>
          <a:p>
            <a:endParaRPr lang="en-US" altLang="ko-KR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4" y="1052736"/>
            <a:ext cx="8928992" cy="484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539552" y="6464369"/>
            <a:ext cx="70567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http://snippits-and-slappits.blogspot.kr/2011/08/fukushima-radiation-so-high-geiger.html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467544" y="5993228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/>
            <a:r>
              <a:rPr lang="en-US" sz="1200" dirty="0"/>
              <a:t>1 </a:t>
            </a:r>
            <a:r>
              <a:rPr lang="en-US" sz="1200" dirty="0" err="1"/>
              <a:t>Sv</a:t>
            </a:r>
            <a:r>
              <a:rPr lang="en-US" sz="1200" dirty="0"/>
              <a:t> </a:t>
            </a:r>
            <a:r>
              <a:rPr lang="en-US" sz="1200" dirty="0" smtClean="0"/>
              <a:t>(</a:t>
            </a:r>
            <a:r>
              <a:rPr lang="en-US" sz="1200" dirty="0" err="1" smtClean="0"/>
              <a:t>Sivert</a:t>
            </a:r>
            <a:r>
              <a:rPr lang="en-US" sz="1200" dirty="0" smtClean="0"/>
              <a:t> = 100 rem) = </a:t>
            </a:r>
            <a:r>
              <a:rPr lang="en-US" sz="1200" dirty="0"/>
              <a:t>1 joule/kilogram - a biological effect. 1 </a:t>
            </a:r>
            <a:r>
              <a:rPr lang="en-US" sz="1200" dirty="0" err="1"/>
              <a:t>Sv</a:t>
            </a:r>
            <a:r>
              <a:rPr lang="en-US" sz="1200" dirty="0"/>
              <a:t> </a:t>
            </a:r>
            <a:r>
              <a:rPr lang="ko-KR" altLang="en-US" sz="1200" dirty="0" smtClean="0"/>
              <a:t>는 </a:t>
            </a:r>
            <a:r>
              <a:rPr lang="en-US" altLang="ko-KR" sz="1200" dirty="0" smtClean="0"/>
              <a:t>1 kg</a:t>
            </a:r>
            <a:r>
              <a:rPr lang="ko-KR" altLang="en-US" sz="1200" dirty="0" smtClean="0"/>
              <a:t> 세포조직에 </a:t>
            </a:r>
            <a:r>
              <a:rPr lang="en-US" altLang="ko-KR" sz="1200" dirty="0" smtClean="0"/>
              <a:t>1 joule</a:t>
            </a:r>
            <a:r>
              <a:rPr lang="ko-KR" altLang="en-US" sz="1200" dirty="0" smtClean="0"/>
              <a:t>의 방사선을 쪼였을 때 나타나는 생물학적 영향을 나타내는 단위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6039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476672"/>
            <a:ext cx="4762872" cy="5649491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sz="4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2-6-4. </a:t>
            </a:r>
            <a:r>
              <a:rPr lang="ko-KR" altLang="en-US" sz="40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라돈</a:t>
            </a:r>
            <a:endParaRPr lang="en-US" altLang="ko-KR" sz="4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4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(Radon: Rn)</a:t>
            </a:r>
          </a:p>
          <a:p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라돈의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기원</a:t>
            </a:r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en-US" altLang="ko-KR" sz="2400" baseline="30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226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Ra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의 방사능 붕괴에 의해 만들어짐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(t</a:t>
            </a:r>
            <a:r>
              <a:rPr lang="en-US" altLang="ko-KR" sz="240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1/2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= 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1620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en-US" altLang="ko-KR" sz="2400" baseline="30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226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Ra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은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baseline="30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238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U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의 방사능 붕괴에 의해 만들어짐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(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t</a:t>
            </a:r>
            <a:r>
              <a:rPr lang="en-US" altLang="ko-KR" sz="2400" baseline="-25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1/2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45</a:t>
            </a:r>
            <a:r>
              <a:rPr lang="ko-KR" altLang="en-US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억천만년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914400" lvl="1" indent="-457200"/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222Rn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은 </a:t>
            </a:r>
            <a:r>
              <a:rPr lang="ko-KR" altLang="en-US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비반응성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노블가스이며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그 자체로는 건강에 해롭지 않다</a:t>
            </a:r>
            <a:endParaRPr lang="en-US" altLang="ko-KR" sz="24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 indent="0">
              <a:buNone/>
            </a:pP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88640"/>
            <a:ext cx="3202483" cy="2524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831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737700"/>
            <a:ext cx="8711952" cy="38114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35896" y="6206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방사선 출처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1412776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자연 방사선</a:t>
            </a:r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444208" y="1340768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인공 방사선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59632" y="213285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음식</a:t>
            </a:r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475656" y="255561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라돈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59632" y="292494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우주선</a:t>
            </a:r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971600" y="3563724"/>
            <a:ext cx="1199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빌딩</a:t>
            </a:r>
            <a:r>
              <a:rPr lang="en-US" altLang="ko-KR" dirty="0" smtClean="0"/>
              <a:t>/</a:t>
            </a:r>
            <a:r>
              <a:rPr lang="ko-KR" altLang="en-US" dirty="0" smtClean="0"/>
              <a:t>토양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310045" y="198884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약품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310045" y="250218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기타</a:t>
            </a:r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2091877" y="478902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http://www.dbcp.gov.hk/eng/safety/knowledge.htm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550337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476672"/>
            <a:ext cx="7620000" cy="5649491"/>
          </a:xfrm>
        </p:spPr>
        <p:txBody>
          <a:bodyPr>
            <a:normAutofit fontScale="70000" lnSpcReduction="20000"/>
          </a:bodyPr>
          <a:lstStyle/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라돈의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특징</a:t>
            </a:r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공기와 섞이는 무색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무미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무취의 가스</a:t>
            </a:r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화학적으로 비활성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무반응성</a:t>
            </a:r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최고의 융점 및 비등점을 갖는 가장 무거운 </a:t>
            </a:r>
            <a:r>
              <a:rPr lang="ko-KR" alt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노블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가스</a:t>
            </a:r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비극성 용매에 잘 녹음</a:t>
            </a:r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냉수에 어느 정도 용해</a:t>
            </a:r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암석 및 토양을 통해 확산 가능</a:t>
            </a:r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알파 붕괴를 함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(t</a:t>
            </a:r>
            <a:r>
              <a:rPr lang="en-US" altLang="ko-KR" sz="2800" baseline="-25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1/2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= 3.8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914400" lvl="1" indent="-457200"/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라돈의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자원소</a:t>
            </a:r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자원소는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고체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자원소의 반감기는 매우 짧음</a:t>
            </a:r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en-US" altLang="ko-KR" sz="2800" baseline="30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222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Rn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은 여러 단계의 붕괴를 거쳐 안정한 </a:t>
            </a:r>
            <a:r>
              <a:rPr lang="en-US" altLang="ko-KR" sz="2800" baseline="30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206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으로 바뀜</a:t>
            </a:r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공기 입자 등에 흡착될 수 있음</a:t>
            </a:r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5035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2915</TotalTime>
  <Words>747</Words>
  <Application>Microsoft Office PowerPoint</Application>
  <PresentationFormat>화면 슬라이드 쇼(4:3)</PresentationFormat>
  <Paragraphs>120</Paragraphs>
  <Slides>10</Slides>
  <Notes>6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5" baseType="lpstr">
      <vt:lpstr>맑은 고딕</vt:lpstr>
      <vt:lpstr>Arial</vt:lpstr>
      <vt:lpstr>Symbol</vt:lpstr>
      <vt:lpstr>Times New Roman</vt:lpstr>
      <vt:lpstr>필수</vt:lpstr>
      <vt:lpstr>2-6. 방사능과 환경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Jae-Young Yu</cp:lastModifiedBy>
  <cp:revision>124</cp:revision>
  <dcterms:created xsi:type="dcterms:W3CDTF">2013-09-03T00:41:18Z</dcterms:created>
  <dcterms:modified xsi:type="dcterms:W3CDTF">2017-11-02T01:15:20Z</dcterms:modified>
</cp:coreProperties>
</file>